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586" r:id="rId2"/>
    <p:sldId id="393" r:id="rId3"/>
    <p:sldId id="517" r:id="rId4"/>
    <p:sldId id="510" r:id="rId5"/>
    <p:sldId id="522" r:id="rId6"/>
    <p:sldId id="519" r:id="rId7"/>
    <p:sldId id="507" r:id="rId8"/>
    <p:sldId id="520" r:id="rId9"/>
    <p:sldId id="521" r:id="rId10"/>
    <p:sldId id="841" r:id="rId11"/>
    <p:sldId id="842" r:id="rId12"/>
    <p:sldId id="615" r:id="rId13"/>
    <p:sldId id="479" r:id="rId14"/>
    <p:sldId id="480" r:id="rId15"/>
    <p:sldId id="614" r:id="rId16"/>
    <p:sldId id="477" r:id="rId17"/>
    <p:sldId id="618" r:id="rId18"/>
    <p:sldId id="617" r:id="rId19"/>
    <p:sldId id="621" r:id="rId20"/>
    <p:sldId id="620" r:id="rId21"/>
    <p:sldId id="619" r:id="rId22"/>
    <p:sldId id="553" r:id="rId23"/>
    <p:sldId id="555" r:id="rId24"/>
    <p:sldId id="554" r:id="rId25"/>
    <p:sldId id="5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D96858-606F-4F38-814E-10626697A400}" v="1" dt="2020-03-10T13:13:37.097"/>
    <p1510:client id="{31F855B4-6CB3-4330-9915-6F9247A366F9}" v="6" dt="2020-03-09T23:25:17.6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E225-D8A5-4CC6-B956-EA457F5E0A5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A7B8C-6D0C-425D-B4BD-251B6438E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967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043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922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202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8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571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951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075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4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2540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77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9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292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12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537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709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935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424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121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9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60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76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39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84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8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96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09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12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6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6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D6F0C-1B62-4A4B-B205-559A1FC9701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7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heQe8rflWQ&amp;t=43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FOTGv2WxhXQ&amp;feature=emb_logo" TargetMode="External"/><Relationship Id="rId4" Type="http://schemas.openxmlformats.org/officeDocument/2006/relationships/hyperlink" Target="https://www.youtube.com/watch?v=65u3W7wjXs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www.youtube.com/watch?v=R_lCEC30H3A" TargetMode="Externa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restthewoods.com/blog/the_vr_interface_of_dino_frontier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6zlrKhNSM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LritONRSiXc" TargetMode="External"/><Relationship Id="rId4" Type="http://schemas.openxmlformats.org/officeDocument/2006/relationships/hyperlink" Target="https://www.youtube.com/watch?v=qZX_WVhL3e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ckstarter.com/projects/tiltfive/holographic-tabletop-gami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time_continue=10&amp;v=sv6T-tg6RL4&amp;feature=emb_logo" TargetMode="External"/><Relationship Id="rId4" Type="http://schemas.openxmlformats.org/officeDocument/2006/relationships/hyperlink" Target="https://www.cnet.com/videos/watch-microsoft-demo-hololens-2-at-mwc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498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39" y="1097280"/>
            <a:ext cx="1192784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Reality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Production &amp; Design Processes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0" marR="0" lvl="2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(For internal use only)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5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88829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370320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65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893" y="276449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Quality Assurance (QA) Test Plan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735" y="1051559"/>
            <a:ext cx="119589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Details out the elements of each feature to ensure it is working properly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you complete each pre-pro milestone and Alpha the test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 becomes key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 someone not on the team, run through the test plan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Remember to test integration, where system interact and work together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 often failures occur 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239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1E6572-AD69-47F0-B072-49CF7D6543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97280"/>
            <a:ext cx="834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2720CD-04A8-499E-8E6A-3D4DAAB0E2B3}"/>
              </a:ext>
            </a:extLst>
          </p:cNvPr>
          <p:cNvGraphicFramePr>
            <a:graphicFrameLocks noGrp="1"/>
          </p:cNvGraphicFramePr>
          <p:nvPr/>
        </p:nvGraphicFramePr>
        <p:xfrm>
          <a:off x="0" y="-4"/>
          <a:ext cx="12192001" cy="6858003"/>
        </p:xfrm>
        <a:graphic>
          <a:graphicData uri="http://schemas.openxmlformats.org/drawingml/2006/table">
            <a:tbl>
              <a:tblPr/>
              <a:tblGrid>
                <a:gridCol w="872067">
                  <a:extLst>
                    <a:ext uri="{9D8B030D-6E8A-4147-A177-3AD203B41FA5}">
                      <a16:colId xmlns:a16="http://schemas.microsoft.com/office/drawing/2014/main" val="685672306"/>
                    </a:ext>
                  </a:extLst>
                </a:gridCol>
                <a:gridCol w="1391522">
                  <a:extLst>
                    <a:ext uri="{9D8B030D-6E8A-4147-A177-3AD203B41FA5}">
                      <a16:colId xmlns:a16="http://schemas.microsoft.com/office/drawing/2014/main" val="2837624773"/>
                    </a:ext>
                  </a:extLst>
                </a:gridCol>
                <a:gridCol w="8548344">
                  <a:extLst>
                    <a:ext uri="{9D8B030D-6E8A-4147-A177-3AD203B41FA5}">
                      <a16:colId xmlns:a16="http://schemas.microsoft.com/office/drawing/2014/main" val="3990858579"/>
                    </a:ext>
                  </a:extLst>
                </a:gridCol>
                <a:gridCol w="1380068">
                  <a:extLst>
                    <a:ext uri="{9D8B030D-6E8A-4147-A177-3AD203B41FA5}">
                      <a16:colId xmlns:a16="http://schemas.microsoft.com/office/drawing/2014/main" val="3744989141"/>
                    </a:ext>
                  </a:extLst>
                </a:gridCol>
              </a:tblGrid>
              <a:tr h="303373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QA Test Plan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Project:_____________________________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3466"/>
                  </a:ext>
                </a:extLst>
              </a:tr>
              <a:tr h="3416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Date 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Build #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Tester Name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332696"/>
                  </a:ext>
                </a:extLst>
              </a:tr>
              <a:tr h="29433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1/14/2019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30532"/>
                  </a:ext>
                </a:extLst>
              </a:tr>
              <a:tr h="3958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 #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Unit/Feature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 to be Tested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Success/Fail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31612"/>
                  </a:ext>
                </a:extLst>
              </a:tr>
              <a:tr h="395824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Main Screen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731129"/>
                  </a:ext>
                </a:extLst>
              </a:tr>
              <a:tr h="35712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1a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Game Loads properly to Main Screen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731313"/>
                  </a:ext>
                </a:extLst>
              </a:tr>
              <a:tr h="35712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1b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 elements change focus correctly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571280"/>
                  </a:ext>
                </a:extLst>
              </a:tr>
              <a:tr h="56058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1c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6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Choosing &lt;Start Game&gt; functions correctly by placing the player in the game at the beginning of the first element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30904"/>
                  </a:ext>
                </a:extLst>
              </a:tr>
              <a:tr h="56058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1d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6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Choosing &lt;Exit Game&gt; functions correctly closing out the game cleanly and places the player back in the platform interface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449940"/>
                  </a:ext>
                </a:extLst>
              </a:tr>
              <a:tr h="35712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1e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Choosing &lt;Load Saved Game&gt; functions correctly takes the player to the &lt;Save/Load Game system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627574"/>
                  </a:ext>
                </a:extLst>
              </a:tr>
              <a:tr h="35712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1f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Choosing &lt;Settings&gt; functions correctly by taking you to the Player Setting System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733654"/>
                  </a:ext>
                </a:extLst>
              </a:tr>
              <a:tr h="395824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Performance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468612"/>
                  </a:ext>
                </a:extLst>
              </a:tr>
              <a:tr h="35712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2a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Game loading time is within spec (loads within XX seconds)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870923"/>
                  </a:ext>
                </a:extLst>
              </a:tr>
              <a:tr h="35712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2b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game play shows no hitching or graphic errors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915295"/>
                  </a:ext>
                </a:extLst>
              </a:tr>
              <a:tr h="395824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Save Game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6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654092"/>
                  </a:ext>
                </a:extLst>
              </a:tr>
              <a:tr h="35712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3a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Game save time is within spec (saves within XX seconds)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856100"/>
                  </a:ext>
                </a:extLst>
              </a:tr>
              <a:tr h="35712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3b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Saved Game can be reloaded immediately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73702"/>
                  </a:ext>
                </a:extLst>
              </a:tr>
              <a:tr h="35712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3c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Saved Game Data is correct on reloading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406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905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6" y="1259808"/>
            <a:ext cx="11514896" cy="2843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Common Interactions are: Object interactions, system commands &amp; navigation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 related terminology for input devices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Maps to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DOF (Degrees of Freedom): 				Within Reach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Pointing						Reach &amp; beyond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Control						Activation elements (buttons, swiping etc.)	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Ambient Invocation: things like voice 			Indirect &amp; infrequent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Subconscious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(your location in space, direction, rotation, etc.)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Background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User </a:t>
            </a:r>
            <a:r>
              <a:rPr lang="en-US" sz="3200">
                <a:solidFill>
                  <a:schemeClr val="bg1"/>
                </a:solidFill>
                <a:latin typeface="+mn-lt"/>
              </a:rPr>
              <a:t>Interactions in VR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Yasser Malaika (Valve)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626B3-2162-46C4-BF9D-F55350EFC9D5}"/>
              </a:ext>
            </a:extLst>
          </p:cNvPr>
          <p:cNvSpPr txBox="1"/>
          <p:nvPr/>
        </p:nvSpPr>
        <p:spPr>
          <a:xfrm>
            <a:off x="115746" y="4396180"/>
            <a:ext cx="10416300" cy="1864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Affordance: aspect of an object that hints at function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affordances are important in User Comfort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 person’s mind abstract affordances will lose out to concrete affordances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more real the look of an affordance the higher the user expectations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a gesture has meaning it can override the kinematic issues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44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8" y="1226916"/>
            <a:ext cx="11300936" cy="4317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ideal interaction set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https://www.youtube.com/watch?v=FheQe8rflWQ&amp;t=43s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The goal: 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Natural &amp; intuitive, gesture driven interactions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Current state of interactions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https://www.youtube.com/watch?v=65u3W7wjXs0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The reality: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Limited input devices, limited range of motion, limited FOV, 2D interfaces in 3D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white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Another example: </a:t>
            </a:r>
            <a:r>
              <a:rPr lang="en-US" sz="2000" dirty="0">
                <a:hlinkClick r:id="rId5"/>
              </a:rPr>
              <a:t>https://www.youtube.com/watch?v=FOTGv2WxhXQ&amp;feature=emb_logo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EB19FD-BD9B-4EA2-B33B-99D8A554D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User Interactions</a:t>
            </a:r>
          </a:p>
        </p:txBody>
      </p:sp>
    </p:spTree>
    <p:extLst>
      <p:ext uri="{BB962C8B-B14F-4D97-AF65-F5344CB8AC3E}">
        <p14:creationId xmlns:p14="http://schemas.microsoft.com/office/powerpoint/2010/main" val="1429620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9BE969B-9ECF-40B6-AEB4-2B1B01A26B3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00" y="1226916"/>
            <a:ext cx="3794760" cy="53567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7974153" cy="5552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 input systems map naturally to the human form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(looking around) maps to the head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Movement maps to the legs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Selection/input maps to the arms/hands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Uncanny Valley: When things appear human but not quite, it creates a revulsion in the person.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In VR it actually applies to yourself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Hands are the best example of this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 ‘t mix them up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Don’t use hands for movement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 pointing/gaze for selection can be problematic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exceptions, teleportation for example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 is improving here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Interactions: Selection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Yasser Malaika (Valve)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6C889F7-AB40-43CB-9A92-80ED7541E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01" y="1362456"/>
            <a:ext cx="3794760" cy="52212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3B9F7E5-399D-4370-BB27-905ED3869D88}"/>
              </a:ext>
            </a:extLst>
          </p:cNvPr>
          <p:cNvGrpSpPr/>
          <p:nvPr/>
        </p:nvGrpSpPr>
        <p:grpSpPr>
          <a:xfrm>
            <a:off x="8014447" y="1317505"/>
            <a:ext cx="3870213" cy="5459819"/>
            <a:chOff x="8014447" y="1317505"/>
            <a:chExt cx="3870213" cy="5459819"/>
          </a:xfrm>
        </p:grpSpPr>
        <p:pic>
          <p:nvPicPr>
            <p:cNvPr id="10" name="Picture 9" descr="A close up of a persons face&#10;&#10;Description automatically generated">
              <a:extLst>
                <a:ext uri="{FF2B5EF4-FFF2-40B4-BE49-F238E27FC236}">
                  <a16:creationId xmlns:a16="http://schemas.microsoft.com/office/drawing/2014/main" id="{89FB6AA4-D8D1-4D7B-9DFF-8A9A38381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99" t="10756" r="3375"/>
            <a:stretch/>
          </p:blipFill>
          <p:spPr>
            <a:xfrm>
              <a:off x="8014447" y="1317505"/>
              <a:ext cx="3870213" cy="53111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4308C6-E97E-4E05-A82C-A7A8ED31134E}"/>
                </a:ext>
              </a:extLst>
            </p:cNvPr>
            <p:cNvSpPr txBox="1"/>
            <p:nvPr/>
          </p:nvSpPr>
          <p:spPr>
            <a:xfrm>
              <a:off x="8215833" y="6223326"/>
              <a:ext cx="118096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Renderhub.com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DA3B04-4D57-4760-A0ED-60A4D4E965BB}"/>
              </a:ext>
            </a:extLst>
          </p:cNvPr>
          <p:cNvGrpSpPr/>
          <p:nvPr/>
        </p:nvGrpSpPr>
        <p:grpSpPr>
          <a:xfrm>
            <a:off x="8123866" y="1181965"/>
            <a:ext cx="3651373" cy="5272703"/>
            <a:chOff x="8123866" y="1181965"/>
            <a:chExt cx="3651373" cy="5272703"/>
          </a:xfrm>
        </p:grpSpPr>
        <p:pic>
          <p:nvPicPr>
            <p:cNvPr id="14" name="Picture 13" descr="A close up of a persons face&#10;&#10;Description automatically generated">
              <a:extLst>
                <a:ext uri="{FF2B5EF4-FFF2-40B4-BE49-F238E27FC236}">
                  <a16:creationId xmlns:a16="http://schemas.microsoft.com/office/drawing/2014/main" id="{5A628994-5F02-43B6-9031-0A2946FD8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5" t="2602"/>
            <a:stretch/>
          </p:blipFill>
          <p:spPr>
            <a:xfrm>
              <a:off x="8123866" y="1181965"/>
              <a:ext cx="3651373" cy="527270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6C169B-AC0A-47A7-8C8A-C801E784E5A3}"/>
                </a:ext>
              </a:extLst>
            </p:cNvPr>
            <p:cNvSpPr txBox="1"/>
            <p:nvPr/>
          </p:nvSpPr>
          <p:spPr>
            <a:xfrm>
              <a:off x="8161602" y="6061645"/>
              <a:ext cx="124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Unity Asset store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15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39D819-D038-420E-B56B-63FBE829735F}"/>
              </a:ext>
            </a:extLst>
          </p:cNvPr>
          <p:cNvGrpSpPr/>
          <p:nvPr/>
        </p:nvGrpSpPr>
        <p:grpSpPr>
          <a:xfrm>
            <a:off x="7522590" y="3718871"/>
            <a:ext cx="3989640" cy="2594950"/>
            <a:chOff x="7522590" y="3718871"/>
            <a:chExt cx="3989640" cy="2594950"/>
          </a:xfrm>
        </p:grpSpPr>
        <p:pic>
          <p:nvPicPr>
            <p:cNvPr id="5" name="Picture 4" descr="A picture containing indoor, object&#10;&#10;Description automatically generated">
              <a:extLst>
                <a:ext uri="{FF2B5EF4-FFF2-40B4-BE49-F238E27FC236}">
                  <a16:creationId xmlns:a16="http://schemas.microsoft.com/office/drawing/2014/main" id="{336ED59C-528F-4608-BF1F-F5DFADB64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4" t="15406"/>
            <a:stretch/>
          </p:blipFill>
          <p:spPr>
            <a:xfrm>
              <a:off x="7522590" y="3718871"/>
              <a:ext cx="3989640" cy="2561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62CF3A-4F0D-4056-B8FC-50781745638F}"/>
                </a:ext>
              </a:extLst>
            </p:cNvPr>
            <p:cNvSpPr txBox="1"/>
            <p:nvPr/>
          </p:nvSpPr>
          <p:spPr>
            <a:xfrm>
              <a:off x="7522590" y="6067600"/>
              <a:ext cx="8370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Leap motion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1A42630-58ED-4E38-BE30-E29440112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90" y="3718872"/>
            <a:ext cx="4553663" cy="2559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F5530A-CCD2-4B30-8849-90967816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90" y="3716576"/>
            <a:ext cx="3265794" cy="2566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8" y="1226916"/>
            <a:ext cx="11300936" cy="4976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 devices are fairly consistent through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Vive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Rift/Quest and PSVR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offer 6 degrees of freedom and excellent 1 to 1 position tracking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Give developers  advantages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Able to target multiple platforms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conventions that will develop into standards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Allows the development cultural to borrow from each other quickly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a multitude of other devices out there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tracking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Haptic feedback via gloves, and other wearables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Foot devices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Voice command systems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EB19FD-BD9B-4EA2-B33B-99D8A554D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User Intent: How do we get their Input and give Feedback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Yasser Malaika (Valve)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65ACC9-B57B-4A1A-87FB-4BB9CCB4DCD1}"/>
              </a:ext>
            </a:extLst>
          </p:cNvPr>
          <p:cNvSpPr txBox="1"/>
          <p:nvPr/>
        </p:nvSpPr>
        <p:spPr>
          <a:xfrm>
            <a:off x="7522588" y="6306576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rudder.com</a:t>
            </a:r>
          </a:p>
        </p:txBody>
      </p:sp>
    </p:spTree>
    <p:extLst>
      <p:ext uri="{BB962C8B-B14F-4D97-AF65-F5344CB8AC3E}">
        <p14:creationId xmlns:p14="http://schemas.microsoft.com/office/powerpoint/2010/main" val="277460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490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Interactive elements should be scaled to the expected interaction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(e.g. full hand or finger/pointer size). </a:t>
            </a:r>
            <a:endParaRPr kumimoji="0" lang="en-US" sz="4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finger/pointer targets should be no smaller than 20 mm in real-world size.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ensures the user can accurately hit the target without accidentally triggering targets next to it.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Keep in mind that human hands naturally move in arcs, rather than straight lines.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 the number of gestures that users are required to learn.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interactions should have a distinct initiation and completion state.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Ensure that users can interact with objects occluded by their hands.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97ACEB-D622-4D90-B6EB-1447BB6A6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167249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Interaction: Considerations when using the hands as input devices 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000" dirty="0">
                <a:solidFill>
                  <a:schemeClr val="bg1"/>
                </a:solidFill>
                <a:latin typeface="+mn-lt"/>
              </a:rPr>
              <a:t>Leapmotion.com: design best practices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8803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7376186" cy="192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 Extension Selection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Technique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Non-linear mapping between physical and virtual hand position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Local and distant regions (linear &lt; D, non-linear &gt; D)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Interactions: Selection methodologies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CC817-4410-43C2-8308-F6349D83DDEA}"/>
              </a:ext>
            </a:extLst>
          </p:cNvPr>
          <p:cNvSpPr txBox="1"/>
          <p:nvPr/>
        </p:nvSpPr>
        <p:spPr>
          <a:xfrm>
            <a:off x="6222129" y="5179165"/>
            <a:ext cx="5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KFC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A36107-EE26-4E30-9C24-1BDBA0FCCE5D}"/>
              </a:ext>
            </a:extLst>
          </p:cNvPr>
          <p:cNvSpPr txBox="1"/>
          <p:nvPr/>
        </p:nvSpPr>
        <p:spPr>
          <a:xfrm>
            <a:off x="6222128" y="5248697"/>
            <a:ext cx="23439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2017 Elsevier Ltd. All rights reserved.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4C2EFE-1118-4ABF-A90F-06ED0B779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909" y="1138886"/>
            <a:ext cx="3470089" cy="2559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90D116-399D-457F-BBB7-E950E99DF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441" y="3803887"/>
            <a:ext cx="4215441" cy="24927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0CCC5CC-7A98-4F6A-A3A3-D760DAACB121}"/>
              </a:ext>
            </a:extLst>
          </p:cNvPr>
          <p:cNvSpPr/>
          <p:nvPr/>
        </p:nvSpPr>
        <p:spPr>
          <a:xfrm>
            <a:off x="0" y="5363831"/>
            <a:ext cx="73761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Poupyrev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, I.,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Billinghurst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, M.,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Weghorst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, S., &amp; Ichikawa, T. (1996). The Go-Go Interaction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Technique: Non-linear Mapping for Direct Manipulation in VR.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-ItalicMT"/>
                <a:ea typeface="+mn-ea"/>
                <a:cs typeface="+mn-cs"/>
              </a:rPr>
              <a:t>Proceedings of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-ItalicMT"/>
                <a:ea typeface="+mn-ea"/>
                <a:cs typeface="+mn-cs"/>
              </a:rPr>
              <a:t>ACM Symposium on User Interface Software and Technology,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79-80.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306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road, ground, building, outdoor&#10;&#10;Description automatically generated">
            <a:extLst>
              <a:ext uri="{FF2B5EF4-FFF2-40B4-BE49-F238E27FC236}">
                <a16:creationId xmlns:a16="http://schemas.microsoft.com/office/drawing/2014/main" id="{8F524B4A-45FC-4F3A-87B1-9EBAFE635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825" y="1771033"/>
            <a:ext cx="5686884" cy="2916228"/>
          </a:xfrm>
          <a:prstGeom prst="rect">
            <a:avLst/>
          </a:prstGeom>
        </p:spPr>
      </p:pic>
      <p:pic>
        <p:nvPicPr>
          <p:cNvPr id="13" name="Picture 12" descr="A picture containing indoor, electronics&#10;&#10;Description automatically generated">
            <a:extLst>
              <a:ext uri="{FF2B5EF4-FFF2-40B4-BE49-F238E27FC236}">
                <a16:creationId xmlns:a16="http://schemas.microsoft.com/office/drawing/2014/main" id="{8EEDCB40-753B-477E-BAC3-6E42695CB0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6"/>
          <a:stretch/>
        </p:blipFill>
        <p:spPr>
          <a:xfrm>
            <a:off x="6232082" y="1771033"/>
            <a:ext cx="5712277" cy="38081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8" y="1170104"/>
            <a:ext cx="5980252" cy="4844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Touching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Within reach (Local zone)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 are naturally mapped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also use a local pointer</a:t>
            </a:r>
          </a:p>
          <a:p>
            <a:pPr marR="0" lvl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Occlusion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Pretty much your standard 2D menu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Ray Cast (Mid/long range pointing)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Accurate method to choose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</a:rPr>
              <a:t>Paper Beast</a:t>
            </a:r>
            <a:r>
              <a:rPr lang="en-US" sz="2000" dirty="0">
                <a:hlinkClick r:id="rId5"/>
              </a:rPr>
              <a:t> https://www.youtube.com/watch?v=R_lCEC30H3A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Variants include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Cone casting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Snap to (for teleportation)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Interactions: Selection methodologies</a:t>
            </a:r>
          </a:p>
        </p:txBody>
      </p:sp>
      <p:pic>
        <p:nvPicPr>
          <p:cNvPr id="5" name="Picture 4" descr="A picture containing person, indoor, table, wall&#10;&#10;Description automatically generated">
            <a:extLst>
              <a:ext uri="{FF2B5EF4-FFF2-40B4-BE49-F238E27FC236}">
                <a16:creationId xmlns:a16="http://schemas.microsoft.com/office/drawing/2014/main" id="{E9CA73E1-A494-4070-B034-622A9CA85F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29" y="1740312"/>
            <a:ext cx="5712277" cy="3808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1CC817-4410-43C2-8308-F6349D83DDEA}"/>
              </a:ext>
            </a:extLst>
          </p:cNvPr>
          <p:cNvSpPr txBox="1"/>
          <p:nvPr/>
        </p:nvSpPr>
        <p:spPr>
          <a:xfrm>
            <a:off x="6222129" y="5179165"/>
            <a:ext cx="5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KFC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70788E-16AB-4B64-A9A0-1DA9BEAC029C}"/>
              </a:ext>
            </a:extLst>
          </p:cNvPr>
          <p:cNvGrpSpPr/>
          <p:nvPr/>
        </p:nvGrpSpPr>
        <p:grpSpPr>
          <a:xfrm>
            <a:off x="6222128" y="1740311"/>
            <a:ext cx="5722231" cy="2946949"/>
            <a:chOff x="6222128" y="1740311"/>
            <a:chExt cx="5722231" cy="294694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2733708-FC04-4CAB-86A1-F82FF2E1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2128" y="1740311"/>
              <a:ext cx="5722231" cy="294694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9AAC8B-77A0-4863-850E-172F2DC3CD0A}"/>
                </a:ext>
              </a:extLst>
            </p:cNvPr>
            <p:cNvSpPr txBox="1"/>
            <p:nvPr/>
          </p:nvSpPr>
          <p:spPr>
            <a:xfrm>
              <a:off x="6303432" y="4317929"/>
              <a:ext cx="17501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Oculus developer forums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EA36107-EE26-4E30-9C24-1BDBA0FCCE5D}"/>
              </a:ext>
            </a:extLst>
          </p:cNvPr>
          <p:cNvSpPr txBox="1"/>
          <p:nvPr/>
        </p:nvSpPr>
        <p:spPr>
          <a:xfrm>
            <a:off x="6222128" y="5248697"/>
            <a:ext cx="23439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2017 Elsevier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0580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4778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Feedback methods for selection available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Graphical Change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 Change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Feedback method for selection made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 Change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Graphic Change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97ACEB-D622-4D90-B6EB-1447BB6A6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Interactions: Selection Feedback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F5DA96-181E-4F94-852A-AE30C95658A6}"/>
              </a:ext>
            </a:extLst>
          </p:cNvPr>
          <p:cNvGrpSpPr/>
          <p:nvPr/>
        </p:nvGrpSpPr>
        <p:grpSpPr>
          <a:xfrm>
            <a:off x="6222128" y="1740311"/>
            <a:ext cx="5722231" cy="2946949"/>
            <a:chOff x="6222128" y="1740311"/>
            <a:chExt cx="5722231" cy="29469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A614DB-23D9-4BDB-8579-E36A94F11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2128" y="1740311"/>
              <a:ext cx="5722231" cy="29469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00496A-9A81-48B4-BF90-878768A7D5C1}"/>
                </a:ext>
              </a:extLst>
            </p:cNvPr>
            <p:cNvSpPr txBox="1"/>
            <p:nvPr/>
          </p:nvSpPr>
          <p:spPr>
            <a:xfrm>
              <a:off x="6303432" y="4317929"/>
              <a:ext cx="17501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Oculus developer forums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7132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B99755-B5A8-4349-8EFB-F68AB9626AC8}"/>
              </a:ext>
            </a:extLst>
          </p:cNvPr>
          <p:cNvSpPr/>
          <p:nvPr/>
        </p:nvSpPr>
        <p:spPr>
          <a:xfrm>
            <a:off x="5442857" y="1741714"/>
            <a:ext cx="6487886" cy="426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893" y="276449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 that you have your vision, what next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736" y="1051560"/>
            <a:ext cx="526912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Review the features and systems that support them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Pillars (features)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Gameplay Systems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Systems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These become your feature list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F0137-38AA-484F-B519-3FC51E2ED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742" y="1687288"/>
            <a:ext cx="6508683" cy="433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9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8" y="1226916"/>
            <a:ext cx="5178551" cy="4976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Manipulations, change: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Attachment</a:t>
            </a:r>
            <a:r>
              <a:rPr lang="en-US" sz="240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osition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Rotation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https://www.forrestthewoods.com/blog/the_vr_interface_of_dino_frontier/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97ACEB-D622-4D90-B6EB-1447BB6A6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Interactions: Manipulation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2755B-2A86-4C62-8D9F-0F740B8B9347}"/>
              </a:ext>
            </a:extLst>
          </p:cNvPr>
          <p:cNvSpPr txBox="1"/>
          <p:nvPr/>
        </p:nvSpPr>
        <p:spPr>
          <a:xfrm>
            <a:off x="5640080" y="297372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B84044-3FC5-41F2-ABEB-7E53682CFCDC}"/>
              </a:ext>
            </a:extLst>
          </p:cNvPr>
          <p:cNvGrpSpPr/>
          <p:nvPr/>
        </p:nvGrpSpPr>
        <p:grpSpPr>
          <a:xfrm>
            <a:off x="5355768" y="1532003"/>
            <a:ext cx="6771074" cy="4163326"/>
            <a:chOff x="5355768" y="1532003"/>
            <a:chExt cx="6771074" cy="41633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332602-58E2-493D-B5C9-3BA7D03B0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768" y="1532003"/>
              <a:ext cx="6771074" cy="409908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6EED5B-E6DB-47C6-8DD1-05A95AA426D9}"/>
                </a:ext>
              </a:extLst>
            </p:cNvPr>
            <p:cNvSpPr txBox="1"/>
            <p:nvPr/>
          </p:nvSpPr>
          <p:spPr>
            <a:xfrm>
              <a:off x="5355768" y="5325997"/>
              <a:ext cx="1352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Vrscout.com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588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4976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 &amp; local interactions (reaching out to grab and touch): </a:t>
            </a:r>
          </a:p>
          <a:p>
            <a:pPr lvl="0">
              <a:lnSpc>
                <a:spcPct val="107000"/>
              </a:lnSpc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Oculus’ Lone Echo’s 2: 1:40 </a:t>
            </a:r>
            <a:r>
              <a:rPr lang="en-US" sz="2000" dirty="0">
                <a:hlinkClick r:id="rId3"/>
              </a:rPr>
              <a:t>https://www.youtube.com/watch?v=O6zlrKhNSM4</a:t>
            </a:r>
            <a:endParaRPr lang="en-US" sz="2000" dirty="0"/>
          </a:p>
          <a:p>
            <a:pPr lvl="0">
              <a:lnSpc>
                <a:spcPct val="107000"/>
              </a:lnSpc>
              <a:defRPr/>
            </a:pPr>
            <a:r>
              <a:rPr lang="en-US" sz="2000" dirty="0"/>
              <a:t>1:</a:t>
            </a:r>
          </a:p>
          <a:p>
            <a:pPr lvl="0">
              <a:lnSpc>
                <a:spcPct val="107000"/>
              </a:lnSpc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Affordances: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Job Simulator:  Gourmet Chef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https://www.youtube.com/watch?v=qZX_WVhL3eg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KFC Job Training: 2:00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https://www.youtube.com/watch?v=LritONRSiXc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Specifics: Examples</a:t>
            </a:r>
          </a:p>
        </p:txBody>
      </p:sp>
    </p:spTree>
    <p:extLst>
      <p:ext uri="{BB962C8B-B14F-4D97-AF65-F5344CB8AC3E}">
        <p14:creationId xmlns:p14="http://schemas.microsoft.com/office/powerpoint/2010/main" val="2823940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360553"/>
            <a:ext cx="106432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Augmented Reality Experiences and </a:t>
            </a:r>
            <a:r>
              <a:rPr lang="en-US" sz="3200" dirty="0">
                <a:solidFill>
                  <a:prstClr val="white"/>
                </a:solidFill>
                <a:latin typeface="Calibri" panose="020F0502020204030204"/>
              </a:rPr>
              <a:t>their Interactions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" y="1097280"/>
            <a:ext cx="12192001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 on the World (seen through a phone or tablet)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Passive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Adding elements to a photo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Active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Overlaying elements to the real world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Marker Driven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Non-Maker Driven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Immersive AR (seen through glasses or HMD)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Overlaid elements become part of the user’s reality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88829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370320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954F617-C7C5-450D-89C5-B0687F41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672" y="1685926"/>
            <a:ext cx="4916957" cy="32720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56E791-5AB0-4DA3-B1E1-FB93148B9B00}"/>
              </a:ext>
            </a:extLst>
          </p:cNvPr>
          <p:cNvSpPr txBox="1"/>
          <p:nvPr/>
        </p:nvSpPr>
        <p:spPr>
          <a:xfrm>
            <a:off x="6949539" y="4944795"/>
            <a:ext cx="3222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Magic Leap: Prototype Headset</a:t>
            </a:r>
          </a:p>
        </p:txBody>
      </p:sp>
    </p:spTree>
    <p:extLst>
      <p:ext uri="{BB962C8B-B14F-4D97-AF65-F5344CB8AC3E}">
        <p14:creationId xmlns:p14="http://schemas.microsoft.com/office/powerpoint/2010/main" val="4057890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360553"/>
            <a:ext cx="106432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Augmented Reality UI: Passive WoW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" y="1097280"/>
            <a:ext cx="82651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Audience is likely mass market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 should be very simple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Standard UI methods 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Buttons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Swipes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88829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370320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B77AED6-7F1F-4A28-86B7-B3BCD4C2F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907"/>
          <a:stretch/>
        </p:blipFill>
        <p:spPr>
          <a:xfrm>
            <a:off x="8265112" y="1120833"/>
            <a:ext cx="3089475" cy="49203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CBB9D3-B0AC-4F89-8E28-8E3782F124BE}"/>
              </a:ext>
            </a:extLst>
          </p:cNvPr>
          <p:cNvSpPr txBox="1"/>
          <p:nvPr/>
        </p:nvSpPr>
        <p:spPr>
          <a:xfrm>
            <a:off x="9232777" y="6045632"/>
            <a:ext cx="1384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Snap Inc.</a:t>
            </a:r>
          </a:p>
        </p:txBody>
      </p:sp>
    </p:spTree>
    <p:extLst>
      <p:ext uri="{BB962C8B-B14F-4D97-AF65-F5344CB8AC3E}">
        <p14:creationId xmlns:p14="http://schemas.microsoft.com/office/powerpoint/2010/main" val="629472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360553"/>
            <a:ext cx="106432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Augmented Reality UI: Active WoW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" y="1097280"/>
            <a:ext cx="826511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Audience is likely mass market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  still needs to be very simple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Hide most of it, offer access to higher end users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Markers and surfaces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Consideration for space  and marker placement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Standard UI methods 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Buttons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Swipes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Consideration for Error Detection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Google’s path (Glasses to Lenses)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88829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370320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9D32E93-C20E-4402-92A0-6590F13E8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05"/>
          <a:stretch/>
        </p:blipFill>
        <p:spPr>
          <a:xfrm>
            <a:off x="8265111" y="1124712"/>
            <a:ext cx="3118104" cy="49651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7A76CD-3AE6-4D62-9E65-D0FCF88E1D79}"/>
              </a:ext>
            </a:extLst>
          </p:cNvPr>
          <p:cNvSpPr txBox="1"/>
          <p:nvPr/>
        </p:nvSpPr>
        <p:spPr>
          <a:xfrm>
            <a:off x="9250533" y="6037997"/>
            <a:ext cx="1104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IKEA</a:t>
            </a:r>
          </a:p>
        </p:txBody>
      </p:sp>
    </p:spTree>
    <p:extLst>
      <p:ext uri="{BB962C8B-B14F-4D97-AF65-F5344CB8AC3E}">
        <p14:creationId xmlns:p14="http://schemas.microsoft.com/office/powerpoint/2010/main" val="2353622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360553"/>
            <a:ext cx="106432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Augmented Reality UI: Immersive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" y="1097280"/>
            <a:ext cx="1227328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Very interesting opportunities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 options are like VR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Hardware makes a difference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 and/or Eye Tracking</a:t>
            </a:r>
          </a:p>
          <a:p>
            <a:pPr marL="1828800" lvl="3" indent="-4572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white"/>
                </a:solidFill>
              </a:rPr>
              <a:t>Interface via device</a:t>
            </a:r>
          </a:p>
          <a:p>
            <a:pPr marL="2286000" lvl="4" indent="-4572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white"/>
                </a:solidFill>
              </a:rPr>
              <a:t>Tilt Five </a:t>
            </a:r>
            <a:r>
              <a:rPr lang="en-US" sz="2000" dirty="0">
                <a:solidFill>
                  <a:prstClr val="black"/>
                </a:solidFill>
                <a:hlinkClick r:id="rId3"/>
              </a:rPr>
              <a:t>https://www.kickstarter.com/projects/tiltfive/holographic-tabletop-gaming</a:t>
            </a:r>
            <a:endParaRPr lang="en-US" sz="2000" dirty="0">
              <a:solidFill>
                <a:prstClr val="black"/>
              </a:solidFill>
            </a:endParaRPr>
          </a:p>
          <a:p>
            <a:pPr marL="1828800" marR="0" lvl="3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 via visual/auditory feedback</a:t>
            </a:r>
          </a:p>
          <a:p>
            <a:pPr marL="2286000" marR="0" lvl="4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Hololens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https://www.cnet.com/videos/watch-microsoft-demo-hololens-2-at-mwc/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743200" marR="0" lvl="5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3.55</a:t>
            </a:r>
          </a:p>
          <a:p>
            <a:pPr marL="1828800" marR="0" lvl="3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 World Tactile Feedback</a:t>
            </a:r>
          </a:p>
          <a:p>
            <a:pPr marL="1828800" marR="0" lvl="3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prstClr val="white"/>
                </a:solidFill>
                <a:latin typeface="Calibri" panose="020F0502020204030204"/>
              </a:rPr>
              <a:t>MR – interacting with an overlay of the real world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hlinkClick r:id="rId5"/>
              </a:rPr>
              <a:t>https://www.youtube.com/watch?time_continue=10&amp;v=sv6T-tg6RL4&amp;feature=emb_logo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88829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181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D098A36-5380-49ED-8BEB-95818AD5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1232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Simple Feature List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5D8C35-99BE-4CB5-AF84-3C4918A88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" y="1112323"/>
            <a:ext cx="12136482" cy="279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8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893" y="276449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Technical Design Document: Built from the Feature List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736" y="1051560"/>
            <a:ext cx="108814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Breaks down the Feature List into technically appropriate segments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Specifics will be programming elements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Systems (combinations of related tasks/features)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One-off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Clarifies the priorities, risks and dependencies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977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1097280"/>
            <a:ext cx="834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E96482-2049-44FC-8014-D6B87A24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3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893" y="276449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Milestone Plan for each phase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735" y="1051559"/>
            <a:ext cx="1195899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Weekly or Bi-weekly set of tasks to be done by the team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Tracked to: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 progress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Expose scope issues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Determine risks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Ensure that the correct dependencies are being considered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58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Simplified Project Plan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88829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370320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3809743-9244-4C84-8960-2252D7677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8"/>
          <a:stretch/>
        </p:blipFill>
        <p:spPr>
          <a:xfrm>
            <a:off x="21772" y="1143006"/>
            <a:ext cx="12137571" cy="468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31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893" y="276449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Asset List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735" y="1051559"/>
            <a:ext cx="119589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Details out the assets needed by each task and all milestones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676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1E6572-AD69-47F0-B072-49CF7D6543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97280"/>
            <a:ext cx="834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925B882-A0B1-4612-BCED-4B62BA03C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057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1428</Words>
  <Application>Microsoft Office PowerPoint</Application>
  <PresentationFormat>Widescreen</PresentationFormat>
  <Paragraphs>305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Arial-ItalicMT</vt:lpstr>
      <vt:lpstr>ArialMT</vt:lpstr>
      <vt:lpstr>Calibri</vt:lpstr>
      <vt:lpstr>Calibri Light</vt:lpstr>
      <vt:lpstr>Roboto</vt:lpstr>
      <vt:lpstr>Wingdings</vt:lpstr>
      <vt:lpstr>1_Office Theme</vt:lpstr>
      <vt:lpstr>PowerPoint Presentation</vt:lpstr>
      <vt:lpstr>PowerPoint Presentation</vt:lpstr>
      <vt:lpstr>Simple Feature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Interactions in VR Yasser Malaika (Valve)</vt:lpstr>
      <vt:lpstr>User Interactions</vt:lpstr>
      <vt:lpstr>Object Interactions: Selection Yasser Malaika (Valve)</vt:lpstr>
      <vt:lpstr>User Intent: How do we get their Input and give Feedback Yasser Malaika (Valve)</vt:lpstr>
      <vt:lpstr>Object Interaction: Considerations when using the hands as input devices  Leapmotion.com: design best practices</vt:lpstr>
      <vt:lpstr>Object Interactions: Selection methodologies</vt:lpstr>
      <vt:lpstr>Object Interactions: Selection methodologies</vt:lpstr>
      <vt:lpstr>Object Interactions: Selection Feedback</vt:lpstr>
      <vt:lpstr>Object Interactions: Manipulation</vt:lpstr>
      <vt:lpstr>VR Design Specifics: Examples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Interactions</dc:title>
  <dc:creator>Dan Cermak</dc:creator>
  <cp:lastModifiedBy>Eric Shaffer</cp:lastModifiedBy>
  <cp:revision>2</cp:revision>
  <dcterms:created xsi:type="dcterms:W3CDTF">2019-10-01T11:56:15Z</dcterms:created>
  <dcterms:modified xsi:type="dcterms:W3CDTF">2020-03-10T13:49:30Z</dcterms:modified>
</cp:coreProperties>
</file>